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67" r:id="rId3"/>
    <p:sldId id="260" r:id="rId4"/>
    <p:sldId id="261" r:id="rId5"/>
    <p:sldId id="262" r:id="rId6"/>
  </p:sldIdLst>
  <p:sldSz cx="9144000" cy="6858000" type="screen4x3"/>
  <p:notesSz cx="6858000" cy="9144000"/>
  <p:custDataLst>
    <p:tags r:id="rId1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FF99"/>
    <a:srgbClr val="CCFFCC"/>
    <a:srgbClr val="5F5F5F"/>
    <a:srgbClr val="000099"/>
    <a:srgbClr val="292929"/>
    <a:srgbClr val="4D4D4D"/>
    <a:srgbClr val="0000FF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82" d="100"/>
          <a:sy n="82" d="100"/>
        </p:scale>
        <p:origin x="-172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2.xml"/><Relationship Id="rId11" Type="http://schemas.openxmlformats.org/officeDocument/2006/relationships/commentAuthors" Target="commentAuthors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805269-C188-41A8-B24F-04AF7F65B674}" type="datetime1">
              <a:rPr lang="zh-CN" altLang="de-DE" smtClean="0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12D0C2-C885-4386-B655-22A5A4F64AE5}" type="datetime1">
              <a:rPr lang="zh-CN" altLang="de-DE" smtClean="0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B95654-20F1-4C31-B269-E9D5D54638C6}" type="datetime1">
              <a:rPr lang="zh-CN" altLang="de-DE" smtClean="0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D75E00-30A4-4511-8544-7E3BD154AF1D}" type="datetime1">
              <a:rPr lang="zh-CN" altLang="de-DE" smtClean="0"/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89E077-4876-4A81-89C3-C4742A6FE9BC}" type="datetime1">
              <a:rPr lang="zh-CN" altLang="de-DE" smtClean="0"/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862820-E670-4D7C-8979-A64DB57FAADC}" type="datetime1">
              <a:rPr lang="zh-CN" altLang="de-DE" smtClean="0"/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1F9597-89A3-4D24-A71C-6125EB641DCD}" type="datetime1">
              <a:rPr lang="zh-CN" altLang="de-DE" smtClean="0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BAEB5-B52E-4C05-84E9-2C4B20446858}" type="datetime1">
              <a:rPr lang="zh-CN" altLang="de-DE" smtClean="0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D364B4-B848-449C-A409-EA24E857F234}" type="datetime1">
              <a:rPr lang="zh-CN" altLang="de-DE" smtClean="0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173788"/>
            <a:ext cx="9144000" cy="684212"/>
          </a:xfrm>
          <a:prstGeom prst="rect">
            <a:avLst/>
          </a:prstGeom>
          <a:solidFill>
            <a:srgbClr val="969696">
              <a:alpha val="12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21488" y="626427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D21ABA6E-8333-4D1E-88AD-25EC6008FC2A}" type="datetime1">
              <a:rPr lang="zh-CN" altLang="de-DE" smtClean="0"/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26427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44463" y="6264275"/>
            <a:ext cx="269875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  <a:endParaRPr lang="en-US" altLang="zh-CN" sz="1400" dirty="0">
              <a:solidFill>
                <a:srgbClr val="000099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3659981" y="215852"/>
            <a:ext cx="1824038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Maintenance and assembly plan </a:t>
            </a:r>
            <a:endParaRPr lang="en-US" altLang="zh-CN" sz="2000" i="1" dirty="0">
              <a:solidFill>
                <a:srgbClr val="B2B2B2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116632"/>
            <a:ext cx="792088" cy="653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580E526-6011-491E-A75E-8C1106440C96}" type="datetime1">
              <a:rPr lang="zh-CN" altLang="de-DE" smtClean="0"/>
            </a:fld>
            <a:endParaRPr lang="zh-CN" altLang="zh-CN"/>
          </a:p>
        </p:txBody>
      </p:sp>
      <p:sp>
        <p:nvSpPr>
          <p:cNvPr id="15" name="Textfeld 14"/>
          <p:cNvSpPr txBox="1"/>
          <p:nvPr/>
        </p:nvSpPr>
        <p:spPr>
          <a:xfrm>
            <a:off x="3419872" y="6237312"/>
            <a:ext cx="2042823" cy="3987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tx1"/>
                </a:solidFill>
              </a:rPr>
              <a:t>Revision </a:t>
            </a:r>
            <a:r>
              <a:rPr lang="de-DE" sz="2000" dirty="0" smtClean="0">
                <a:solidFill>
                  <a:schemeClr val="tx1"/>
                </a:solidFill>
              </a:rPr>
              <a:t>0</a:t>
            </a:r>
            <a:r>
              <a:rPr lang="en-US" altLang="de-DE" sz="2000" dirty="0" smtClean="0">
                <a:solidFill>
                  <a:schemeClr val="tx1"/>
                </a:solidFill>
              </a:rPr>
              <a:t>1</a:t>
            </a:r>
            <a:endParaRPr lang="en-US" altLang="de-DE" sz="2000" dirty="0" smtClean="0">
              <a:solidFill>
                <a:schemeClr val="tx1"/>
              </a:solidFill>
            </a:endParaRPr>
          </a:p>
        </p:txBody>
      </p:sp>
      <p:sp>
        <p:nvSpPr>
          <p:cNvPr id="8" name="Titel 1"/>
          <p:cNvSpPr txBox="1"/>
          <p:nvPr>
            <p:custDataLst>
              <p:tags r:id="rId1"/>
            </p:custDataLst>
          </p:nvPr>
        </p:nvSpPr>
        <p:spPr>
          <a:xfrm>
            <a:off x="-17870" y="3623921"/>
            <a:ext cx="9036496" cy="25922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lvl="0" algn="ctr" eaLnBrk="0" hangingPunct="0">
              <a:defRPr/>
            </a:pPr>
            <a:b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4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project: </a:t>
            </a:r>
            <a:r>
              <a:rPr lang="en-US" altLang="zh-CN" sz="4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2024-184</a:t>
            </a:r>
            <a:br>
              <a:rPr kumimoji="0" lang="de-DE" sz="40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name</a:t>
            </a:r>
            <a:r>
              <a:rPr lang="de-DE" sz="28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</a:t>
            </a:r>
            <a:r>
              <a:rPr lang="de-DE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Unterteil</a:t>
            </a:r>
            <a:endParaRPr lang="de-DE" sz="2800" kern="0" dirty="0">
              <a:solidFill>
                <a:schemeClr val="tx2"/>
              </a:solidFill>
              <a:latin typeface="+mj-lt"/>
              <a:ea typeface="+mj-ea"/>
              <a:cs typeface="+mj-cs"/>
              <a:sym typeface="+mn-ea"/>
            </a:endParaRPr>
          </a:p>
          <a:p>
            <a:pPr lvl="0" algn="ctr" eaLnBrk="0" hangingPunct="0"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part </a:t>
            </a:r>
            <a:r>
              <a:rPr lang="de-DE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number:CA00210</a:t>
            </a:r>
            <a:b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KTK mould 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number:</a:t>
            </a:r>
            <a:r>
              <a:rPr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WZ-1</a:t>
            </a:r>
            <a:r>
              <a:rPr lang="en-US" sz="28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  <a:sym typeface="+mn-ea"/>
              </a:rPr>
              <a:t>253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 eaLnBrk="0" hangingPunct="0">
              <a:defRPr/>
            </a:pPr>
            <a:r>
              <a:rPr lang="de-DE" sz="2800" kern="0" noProof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Customer mould </a:t>
            </a:r>
            <a:r>
              <a:rPr lang="de-DE" sz="2800" kern="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number:</a:t>
            </a:r>
            <a:r>
              <a:rPr lang="de-DE" sz="2800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61033006</a:t>
            </a:r>
            <a:endParaRPr lang="de-DE" sz="2800" kern="0" noProof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de-DE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图片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469" y="1052830"/>
            <a:ext cx="1656412" cy="2419350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32040" y="1340768"/>
            <a:ext cx="2304955" cy="14124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/>
          <p:nvPr/>
        </p:nvSpPr>
        <p:spPr>
          <a:xfrm>
            <a:off x="2928938" y="28575"/>
            <a:ext cx="4786312" cy="428625"/>
          </a:xfrm>
          <a:prstGeom prst="rect">
            <a:avLst/>
          </a:prstGeo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-US" altLang="zh-CN" sz="1800" b="1" kern="0" noProof="1">
                <a:solidFill>
                  <a:srgbClr val="000000"/>
                </a:solidFill>
                <a:latin typeface="+mj-lt"/>
                <a:cs typeface="+mj-cs"/>
                <a:sym typeface="Arial" panose="020B0604020202020204" pitchFamily="34" charset="0"/>
              </a:rPr>
              <a:t>General Maintenance instructions</a:t>
            </a:r>
            <a:endParaRPr lang="en-US" altLang="zh-CN" sz="1800" b="1" kern="0" noProof="1">
              <a:solidFill>
                <a:srgbClr val="000000"/>
              </a:solidFill>
              <a:latin typeface="+mj-lt"/>
              <a:cs typeface="+mj-cs"/>
              <a:sym typeface="Arial" panose="020B0604020202020204" pitchFamily="34" charset="0"/>
            </a:endParaRPr>
          </a:p>
        </p:txBody>
      </p:sp>
      <p:sp>
        <p:nvSpPr>
          <p:cNvPr id="17411" name="TextBox 1"/>
          <p:cNvSpPr txBox="1">
            <a:spLocks noChangeArrowheads="1"/>
          </p:cNvSpPr>
          <p:nvPr/>
        </p:nvSpPr>
        <p:spPr bwMode="auto">
          <a:xfrm>
            <a:off x="539552" y="892720"/>
            <a:ext cx="37433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</a:rPr>
              <a:t>1.Before starting production</a:t>
            </a:r>
            <a:r>
              <a:rPr lang="zh-CN" altLang="en-US" dirty="0">
                <a:solidFill>
                  <a:srgbClr val="000000"/>
                </a:solidFill>
              </a:rPr>
              <a:t>生产前</a:t>
            </a:r>
            <a:endParaRPr lang="zh-CN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11560" y="1340768"/>
          <a:ext cx="8064500" cy="10080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152"/>
                <a:gridCol w="3456215"/>
                <a:gridCol w="2160133"/>
              </a:tblGrid>
              <a:tr h="28801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Concerned area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关注区域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Action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动作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When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开始时间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8" marB="45718"/>
                </a:tc>
              </a:tr>
              <a:tr h="720045"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Molding</a:t>
                      </a:r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 forms 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模具状态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Air vents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排气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Parting line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分型线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8" marB="45718"/>
                </a:tc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Clean all </a:t>
                      </a:r>
                      <a:r>
                        <a:rPr lang="en-US" altLang="zh-CN" sz="1000" dirty="0" err="1" smtClean="0">
                          <a:solidFill>
                            <a:srgbClr val="000000"/>
                          </a:solidFill>
                        </a:rPr>
                        <a:t>lubrificant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清洗所有的润滑油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Clean</a:t>
                      </a:r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 with a soft tissue or paper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用很软的布或者纸巾清洗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Before start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生产前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6" marR="91436" marT="45718" marB="45718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11560" y="2636912"/>
          <a:ext cx="8072438" cy="35544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50562"/>
                <a:gridCol w="3459616"/>
                <a:gridCol w="2162260"/>
              </a:tblGrid>
              <a:tr h="4112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Concerned area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关注区域</a:t>
                      </a:r>
                      <a:endParaRPr lang="zh-CN" altLang="en-US" sz="10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Action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动作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When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开始时间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 anchor="ctr"/>
                </a:tc>
              </a:tr>
              <a:tr h="1166044"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Clamping force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锁模力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Tool safety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模具安全性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Ejection pressure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顶出压力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Hydraulic sliders pressure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行位油缸的压力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Hot runner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热流道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Verify the maintenance of the established values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根据已确认的数值来检查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Every</a:t>
                      </a:r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 1500 shots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每打</a:t>
                      </a:r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1500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啤时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 anchor="ctr"/>
                </a:tc>
              </a:tr>
              <a:tr h="1166044"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Hydraulic circuit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液压回路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Cooling circuit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冷却回路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Prevent leakage and established levels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确保防漏符合要求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Keep pipes</a:t>
                      </a:r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 and connectors in good conditions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确保软管和接头连接正常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Keep the connection as per scheme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  确保连接方式按照确定的方案执行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/>
                </a:tc>
                <a:tc vMerge="1">
                  <a:tcPr/>
                </a:tc>
              </a:tr>
              <a:tr h="811161"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Hot runner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热流道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Tool safety 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：</a:t>
                      </a:r>
                      <a:r>
                        <a:rPr lang="en-US" altLang="zh-CN" sz="1000" dirty="0" err="1" smtClean="0">
                          <a:solidFill>
                            <a:srgbClr val="000000"/>
                          </a:solidFill>
                        </a:rPr>
                        <a:t>microswitch</a:t>
                      </a:r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 actuators and position elements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模具安全：限位开关和定位原件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Prevent leakage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防止泄漏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Keep the</a:t>
                      </a:r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 established levels</a:t>
                      </a:r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保持已确认的标准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000" baseline="0" dirty="0" smtClean="0">
                          <a:solidFill>
                            <a:srgbClr val="000000"/>
                          </a:solidFill>
                        </a:rPr>
                        <a:t>Verify condition of connectors ,cables and fixations</a:t>
                      </a:r>
                      <a:endParaRPr lang="en-US" altLang="zh-CN" sz="10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zh-CN" altLang="en-US" sz="1000" baseline="0" dirty="0" smtClean="0">
                          <a:solidFill>
                            <a:srgbClr val="000000"/>
                          </a:solidFill>
                        </a:rPr>
                        <a:t>检查接线盒，线缆以及定位的状况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Every 5000 shots</a:t>
                      </a:r>
                      <a:endParaRPr lang="en-US" altLang="zh-CN" sz="10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每打</a:t>
                      </a:r>
                      <a:r>
                        <a:rPr lang="en-US" altLang="zh-CN" sz="1000" dirty="0" smtClean="0">
                          <a:solidFill>
                            <a:srgbClr val="000000"/>
                          </a:solidFill>
                        </a:rPr>
                        <a:t>5000</a:t>
                      </a:r>
                      <a:r>
                        <a:rPr lang="zh-CN" altLang="en-US" sz="1000" dirty="0" smtClean="0">
                          <a:solidFill>
                            <a:srgbClr val="000000"/>
                          </a:solidFill>
                        </a:rPr>
                        <a:t>啤时</a:t>
                      </a:r>
                      <a:endParaRPr lang="zh-CN" alt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marL="91439" marR="91439" anchor="ctr"/>
                </a:tc>
              </a:tr>
            </a:tbl>
          </a:graphicData>
        </a:graphic>
      </p:graphicFrame>
      <p:sp>
        <p:nvSpPr>
          <p:cNvPr id="17450" name="TextBox 7"/>
          <p:cNvSpPr txBox="1">
            <a:spLocks noChangeArrowheads="1"/>
          </p:cNvSpPr>
          <p:nvPr/>
        </p:nvSpPr>
        <p:spPr bwMode="auto">
          <a:xfrm>
            <a:off x="467544" y="2312304"/>
            <a:ext cx="3240087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</a:rPr>
              <a:t>2.During  production</a:t>
            </a:r>
            <a:r>
              <a:rPr lang="zh-CN" altLang="en-US" dirty="0">
                <a:solidFill>
                  <a:srgbClr val="000000"/>
                </a:solidFill>
              </a:rPr>
              <a:t>生产时</a:t>
            </a:r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500438" y="285750"/>
            <a:ext cx="3240087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00000"/>
                </a:solidFill>
              </a:rPr>
              <a:t>3.After production</a:t>
            </a:r>
            <a:r>
              <a:rPr lang="zh-CN" altLang="en-US">
                <a:solidFill>
                  <a:srgbClr val="000000"/>
                </a:solidFill>
              </a:rPr>
              <a:t>生产后</a:t>
            </a:r>
            <a:endParaRPr lang="zh-CN" altLang="en-US">
              <a:solidFill>
                <a:srgbClr val="000000"/>
              </a:solidFill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95288" y="908050"/>
          <a:ext cx="8280400" cy="52781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5093"/>
                <a:gridCol w="4087206"/>
                <a:gridCol w="2088101"/>
              </a:tblGrid>
              <a:tr h="3708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Concerned area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关注区域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Action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动作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When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开始时间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 anchor="ctr"/>
                </a:tc>
              </a:tr>
              <a:tr h="571535"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Molding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forms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模具状态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Air vents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排气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Parting line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分型线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Adjust if flash exists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检查是否会有披锋存在</a:t>
                      </a:r>
                      <a:endParaRPr lang="en-US" altLang="zh-CN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Check and correct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pressure points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检查并将压力调至正确值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Clean and oil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清理油迹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Every 30000shots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for glass filled materials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加玻纤的材料每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30000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啤要检查一次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Every 60000 shots non-filled materials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没加填充剂的材料每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60000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啤要检查一次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 anchor="ctr"/>
                </a:tc>
              </a:tr>
              <a:tr h="731564">
                <a:tc>
                  <a:txBody>
                    <a:bodyPr/>
                    <a:lstStyle/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Core cams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导柱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Sliding bars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导向块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Check the tightness of the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hydraulics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检查油缸的紧密性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Check the tightness of the cooling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检查运水的紧密性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Check bushings condition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检查导套的状态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Clean and oil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清理并打油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 vMerge="1">
                  <a:tcPr/>
                </a:tc>
              </a:tr>
              <a:tr h="891594"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Hydraulic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ejection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液压顶出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Ejection plate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顶针板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Ejectors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顶针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Return pins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回针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Check the tightness of the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hydraulics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检查油缸的紧密性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Check the tightness of the cooling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检查运水的紧密性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Check bushings condition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检查导套的状态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Clean usage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确保装置回位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Clean and oil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清理油迹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 vMerge="1">
                  <a:tcPr/>
                </a:tc>
              </a:tr>
              <a:tr h="411505"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Centering cone  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直身锁</a:t>
                      </a:r>
                      <a:endParaRPr lang="en-US" altLang="zh-CN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Pressure plate  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压力板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Check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fitting area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检查封胶位区域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 vMerge="1">
                  <a:tcPr/>
                </a:tc>
              </a:tr>
              <a:tr h="1252313"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Cooling circuit  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冷却回路</a:t>
                      </a:r>
                      <a:endParaRPr lang="en-US" altLang="zh-CN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Hydraulic circuit  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液压回路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Keep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pre-establish tightness and flow rate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确保之前预置的密封性和流动性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Keep pipes and connectors good conditions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确保软管和接头连接正常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Keep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connection order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确保连接顺序正常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Replace the </a:t>
                      </a:r>
                      <a:r>
                        <a:rPr lang="en-US" altLang="zh-CN" sz="1100" baseline="0" dirty="0" err="1" smtClean="0">
                          <a:solidFill>
                            <a:srgbClr val="000000"/>
                          </a:solidFill>
                        </a:rPr>
                        <a:t>o-rings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更换密封圈</a:t>
                      </a:r>
                      <a:endParaRPr lang="zh-CN" altLang="en-US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 vMerge="1">
                  <a:tcPr/>
                </a:tc>
              </a:tr>
              <a:tr h="731564"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Injection system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浇注系统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Check the tightness </a:t>
                      </a:r>
                      <a:r>
                        <a:rPr lang="zh-CN" altLang="en-US" sz="1100" dirty="0" smtClean="0">
                          <a:solidFill>
                            <a:srgbClr val="000000"/>
                          </a:solidFill>
                        </a:rPr>
                        <a:t>检查密封性</a:t>
                      </a:r>
                      <a:endParaRPr lang="en-US" altLang="zh-CN" sz="11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</a:rPr>
                        <a:t>Check usage of connectors,</a:t>
                      </a:r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 thermocouples And heating elements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检查连接头的使用，热电偶和加热器件的使用状况</a:t>
                      </a:r>
                      <a:endParaRPr lang="en-US" altLang="zh-CN" sz="11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altLang="zh-CN" sz="1100" baseline="0" dirty="0" smtClean="0">
                          <a:solidFill>
                            <a:srgbClr val="000000"/>
                          </a:solidFill>
                        </a:rPr>
                        <a:t>Check usage of fixing and cables </a:t>
                      </a:r>
                      <a:r>
                        <a:rPr lang="zh-CN" altLang="en-US" sz="1100" baseline="0" dirty="0" smtClean="0">
                          <a:solidFill>
                            <a:srgbClr val="000000"/>
                          </a:solidFill>
                        </a:rPr>
                        <a:t>检查定位和线缆的使用状况</a:t>
                      </a:r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  <a:tc>
                  <a:txBody>
                    <a:bodyPr/>
                    <a:lstStyle/>
                    <a:p>
                      <a:endParaRPr lang="zh-CN" altLang="en-US" sz="1100" dirty="0">
                        <a:solidFill>
                          <a:srgbClr val="000000"/>
                        </a:solidFill>
                      </a:endParaRPr>
                    </a:p>
                  </a:txBody>
                  <a:tcPr marL="91434" marR="91434" marT="45723" marB="45723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79512" y="908720"/>
            <a:ext cx="371475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</a:rPr>
              <a:t>4.Storage requirements</a:t>
            </a:r>
            <a:r>
              <a:rPr lang="zh-CN" altLang="en-US" dirty="0">
                <a:solidFill>
                  <a:srgbClr val="000000"/>
                </a:solidFill>
              </a:rPr>
              <a:t>存储要求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285750" y="1285875"/>
            <a:ext cx="7643813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rgbClr val="000000"/>
                </a:solidFill>
              </a:rPr>
              <a:t>-When tool is not in production it should be drained of water  </a:t>
            </a:r>
            <a:r>
              <a:rPr lang="zh-CN" altLang="en-US" sz="1200">
                <a:solidFill>
                  <a:srgbClr val="000000"/>
                </a:solidFill>
              </a:rPr>
              <a:t>模具不生产的时候需要吹干所有水</a:t>
            </a:r>
            <a:endParaRPr lang="en-US" altLang="zh-CN" sz="1200">
              <a:solidFill>
                <a:srgbClr val="000000"/>
              </a:solidFill>
            </a:endParaRPr>
          </a:p>
          <a:p>
            <a:r>
              <a:rPr lang="en-US" altLang="zh-CN" sz="1200">
                <a:solidFill>
                  <a:srgbClr val="000000"/>
                </a:solidFill>
              </a:rPr>
              <a:t>-Form surfaces sprayed with protective layer to prevent corrosion </a:t>
            </a:r>
            <a:r>
              <a:rPr lang="zh-CN" altLang="en-US" sz="1200">
                <a:solidFill>
                  <a:srgbClr val="000000"/>
                </a:solidFill>
              </a:rPr>
              <a:t>模具表面需要喷防锈油，防止生锈</a:t>
            </a:r>
            <a:endParaRPr lang="en-US" altLang="zh-CN" sz="1200">
              <a:solidFill>
                <a:srgbClr val="000000"/>
              </a:solidFill>
            </a:endParaRPr>
          </a:p>
          <a:p>
            <a:r>
              <a:rPr lang="en-US" altLang="zh-CN" sz="1200">
                <a:solidFill>
                  <a:srgbClr val="000000"/>
                </a:solidFill>
              </a:rPr>
              <a:t>-Place in an area where it cannot be damage  </a:t>
            </a:r>
            <a:r>
              <a:rPr lang="zh-CN" altLang="en-US" sz="1200">
                <a:solidFill>
                  <a:srgbClr val="000000"/>
                </a:solidFill>
              </a:rPr>
              <a:t>模具放在一个不会被碰坏的区域</a:t>
            </a:r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MTk4ZmE0OGMzNjY3ZmNiM2FjMWQwNWM5NzI4ZTc0NDI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2906</Words>
  <Application>WPS 演示</Application>
  <PresentationFormat>全屏显示(4:3)</PresentationFormat>
  <Paragraphs>176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Wingdings</vt:lpstr>
      <vt:lpstr>Arial Black</vt:lpstr>
      <vt:lpstr>微软雅黑</vt:lpstr>
      <vt:lpstr>Arial Unicode MS</vt:lpstr>
      <vt:lpstr>W10249408-(JSY-765)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考虑考虑</cp:lastModifiedBy>
  <cp:revision>942</cp:revision>
  <dcterms:created xsi:type="dcterms:W3CDTF">2009-10-12T02:20:00Z</dcterms:created>
  <dcterms:modified xsi:type="dcterms:W3CDTF">2025-09-28T02:44:02Z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BF3403535ACB4426AAE64C8942AE2BE9_13</vt:lpwstr>
  </property>
</Properties>
</file>